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6" r:id="rId3"/>
    <p:sldId id="263" r:id="rId4"/>
    <p:sldId id="274" r:id="rId5"/>
    <p:sldId id="272" r:id="rId6"/>
    <p:sldId id="273" r:id="rId7"/>
    <p:sldId id="257" r:id="rId8"/>
    <p:sldId id="258" r:id="rId9"/>
  </p:sldIdLst>
  <p:sldSz cx="10058400" cy="77724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6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853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4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21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136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71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7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555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395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17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312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32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C03A8-68A4-465A-A67C-A482FD34207A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99673-9955-4EA1-AF8E-BF7093F6C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1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6F6BCD-208D-C8C7-489E-E1A041D3D721}"/>
              </a:ext>
            </a:extLst>
          </p:cNvPr>
          <p:cNvSpPr/>
          <p:nvPr/>
        </p:nvSpPr>
        <p:spPr>
          <a:xfrm>
            <a:off x="5804811" y="674586"/>
            <a:ext cx="3314269" cy="391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9CAE15-D51A-42BB-DEF4-E160CFD8AD15}"/>
              </a:ext>
            </a:extLst>
          </p:cNvPr>
          <p:cNvSpPr/>
          <p:nvPr/>
        </p:nvSpPr>
        <p:spPr>
          <a:xfrm>
            <a:off x="5361986" y="278662"/>
            <a:ext cx="3314269" cy="391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ECC8213-9BC3-4A84-8C3A-6DC3CADF7B47}"/>
              </a:ext>
            </a:extLst>
          </p:cNvPr>
          <p:cNvSpPr/>
          <p:nvPr/>
        </p:nvSpPr>
        <p:spPr>
          <a:xfrm>
            <a:off x="5967524" y="1"/>
            <a:ext cx="4023159" cy="154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85DECE-062B-8B07-60CE-56B61FB52424}"/>
              </a:ext>
            </a:extLst>
          </p:cNvPr>
          <p:cNvSpPr/>
          <p:nvPr/>
        </p:nvSpPr>
        <p:spPr>
          <a:xfrm>
            <a:off x="3" y="8828"/>
            <a:ext cx="3476568" cy="206032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8CD5BF-5895-1DBD-49ED-86A88FB71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3" y="298539"/>
            <a:ext cx="2065574" cy="1437277"/>
          </a:xfrm>
          <a:prstGeom prst="rect">
            <a:avLst/>
          </a:prstGeom>
        </p:spPr>
      </p:pic>
      <p:sp>
        <p:nvSpPr>
          <p:cNvPr id="22" name="Parallelogram 21">
            <a:extLst>
              <a:ext uri="{FF2B5EF4-FFF2-40B4-BE49-F238E27FC236}">
                <a16:creationId xmlns:a16="http://schemas.microsoft.com/office/drawing/2014/main" id="{8C9F4757-C23E-DCD3-155A-0A9DDE501587}"/>
              </a:ext>
            </a:extLst>
          </p:cNvPr>
          <p:cNvSpPr/>
          <p:nvPr/>
        </p:nvSpPr>
        <p:spPr>
          <a:xfrm>
            <a:off x="2986595" y="8828"/>
            <a:ext cx="1946119" cy="2167642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B9F4C6C-E232-C8D6-D9EB-320F2BE02C25}"/>
              </a:ext>
            </a:extLst>
          </p:cNvPr>
          <p:cNvCxnSpPr>
            <a:cxnSpLocks/>
          </p:cNvCxnSpPr>
          <p:nvPr/>
        </p:nvCxnSpPr>
        <p:spPr>
          <a:xfrm>
            <a:off x="0" y="8828"/>
            <a:ext cx="0" cy="772478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1853D099-0841-9274-EA4B-3846511FBC28}"/>
              </a:ext>
            </a:extLst>
          </p:cNvPr>
          <p:cNvSpPr/>
          <p:nvPr/>
        </p:nvSpPr>
        <p:spPr>
          <a:xfrm>
            <a:off x="5730263" y="1443172"/>
            <a:ext cx="3200940" cy="585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48AC04-7C3E-B5D9-C35D-0F4B8EA5EC72}"/>
              </a:ext>
            </a:extLst>
          </p:cNvPr>
          <p:cNvSpPr txBox="1"/>
          <p:nvPr/>
        </p:nvSpPr>
        <p:spPr>
          <a:xfrm>
            <a:off x="3210415" y="276630"/>
            <a:ext cx="6424186" cy="919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518145" algn="l"/>
              </a:tabLst>
            </a:pPr>
            <a:r>
              <a:rPr lang="en-US" sz="4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ORTHOPEDIC</a:t>
            </a:r>
            <a:endParaRPr lang="en-US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B47DCA-4733-E0D7-0A6F-55FF34B0DFAE}"/>
              </a:ext>
            </a:extLst>
          </p:cNvPr>
          <p:cNvSpPr txBox="1"/>
          <p:nvPr/>
        </p:nvSpPr>
        <p:spPr>
          <a:xfrm>
            <a:off x="3272705" y="735386"/>
            <a:ext cx="6694811" cy="13337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18145" algn="l"/>
              </a:tabLst>
            </a:pPr>
            <a:r>
              <a:rPr lang="en-US" sz="6000" b="1" dirty="0">
                <a:latin typeface="Arial Black" panose="020B0A04020102020204" pitchFamily="34" charset="0"/>
                <a:ea typeface="Calibri" panose="020F0502020204030204" pitchFamily="34" charset="0"/>
                <a:cs typeface="Poppins" panose="00000500000000000000" pitchFamily="2" charset="0"/>
              </a:rPr>
              <a:t>SEAT CUSHION</a:t>
            </a:r>
            <a:endParaRPr lang="en-US" sz="6000" b="1" dirty="0"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DA83E84-E7EC-E25D-E437-82509F0E0D6B}"/>
              </a:ext>
            </a:extLst>
          </p:cNvPr>
          <p:cNvCxnSpPr/>
          <p:nvPr/>
        </p:nvCxnSpPr>
        <p:spPr>
          <a:xfrm>
            <a:off x="0" y="0"/>
            <a:ext cx="10058400" cy="88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8A4D857-EC56-1717-4D07-E787D6CA00E7}"/>
              </a:ext>
            </a:extLst>
          </p:cNvPr>
          <p:cNvCxnSpPr>
            <a:cxnSpLocks/>
          </p:cNvCxnSpPr>
          <p:nvPr/>
        </p:nvCxnSpPr>
        <p:spPr>
          <a:xfrm>
            <a:off x="10048873" y="8828"/>
            <a:ext cx="0" cy="776410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64BD8EA3-55A8-22D4-A5CD-D87A534BDD9A}"/>
              </a:ext>
            </a:extLst>
          </p:cNvPr>
          <p:cNvSpPr/>
          <p:nvPr/>
        </p:nvSpPr>
        <p:spPr>
          <a:xfrm>
            <a:off x="0" y="6866400"/>
            <a:ext cx="10039346" cy="8971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D6671A-67BD-B61E-1DCB-AE3748664F99}"/>
              </a:ext>
            </a:extLst>
          </p:cNvPr>
          <p:cNvSpPr/>
          <p:nvPr/>
        </p:nvSpPr>
        <p:spPr>
          <a:xfrm>
            <a:off x="6595354" y="6866400"/>
            <a:ext cx="3447806" cy="8971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7ADB889A-6626-FD87-F4B2-73F6DE7B8DF8}"/>
              </a:ext>
            </a:extLst>
          </p:cNvPr>
          <p:cNvSpPr/>
          <p:nvPr/>
        </p:nvSpPr>
        <p:spPr>
          <a:xfrm>
            <a:off x="5967524" y="6866400"/>
            <a:ext cx="840211" cy="897172"/>
          </a:xfrm>
          <a:prstGeom prst="parallelogram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D40A7D-AEBC-138E-51D4-543F426B69E1}"/>
              </a:ext>
            </a:extLst>
          </p:cNvPr>
          <p:cNvSpPr txBox="1"/>
          <p:nvPr/>
        </p:nvSpPr>
        <p:spPr>
          <a:xfrm>
            <a:off x="5118566" y="7106804"/>
            <a:ext cx="5701771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518145" algn="l"/>
              </a:tabLst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www.Cloud9SeatCushion.com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1E614D8-9875-030E-18F2-0792389AF633}"/>
              </a:ext>
            </a:extLst>
          </p:cNvPr>
          <p:cNvSpPr txBox="1"/>
          <p:nvPr/>
        </p:nvSpPr>
        <p:spPr>
          <a:xfrm>
            <a:off x="256466" y="7041143"/>
            <a:ext cx="5473791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18145" algn="l"/>
              </a:tabLst>
            </a:pP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 comfy, feels like you’re sitting on a cloud!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F5770A-EF8B-4683-CB58-FB3BFCA96E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40" y="1323742"/>
            <a:ext cx="5868759" cy="58687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E60AF9-C640-15FA-2103-4126BF708197}"/>
              </a:ext>
            </a:extLst>
          </p:cNvPr>
          <p:cNvSpPr txBox="1"/>
          <p:nvPr/>
        </p:nvSpPr>
        <p:spPr>
          <a:xfrm>
            <a:off x="337258" y="3559564"/>
            <a:ext cx="2897733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Back Pain &amp; Sciatica Relief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Promotes Healthy Posture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Eliminates Pressure Points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Improve Blood Circulation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Relieves Stress &amp; Boost Energy</a:t>
            </a:r>
          </a:p>
          <a:p>
            <a:pPr>
              <a:lnSpc>
                <a:spcPct val="150000"/>
              </a:lnSpc>
              <a:buSzPct val="150000"/>
            </a:pPr>
            <a:endParaRPr lang="en-US" sz="99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959FE2-0DD7-4C96-78C0-DD32AEB4A381}"/>
              </a:ext>
            </a:extLst>
          </p:cNvPr>
          <p:cNvSpPr txBox="1"/>
          <p:nvPr/>
        </p:nvSpPr>
        <p:spPr>
          <a:xfrm>
            <a:off x="430558" y="2924020"/>
            <a:ext cx="284821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80" b="1" dirty="0">
                <a:latin typeface="Poppins" panose="00000500000000000000" pitchFamily="2" charset="0"/>
                <a:ea typeface="Times New Roman" panose="02020603050405020304" pitchFamily="18" charset="0"/>
              </a:rPr>
              <a:t>Ergonomic Design</a:t>
            </a:r>
          </a:p>
          <a:p>
            <a:r>
              <a:rPr lang="en-US" sz="1320" dirty="0">
                <a:latin typeface="Poppins" panose="00000500000000000000" pitchFamily="2" charset="0"/>
              </a:rPr>
              <a:t>For Cloud-Like Comfort</a:t>
            </a:r>
            <a:endParaRPr lang="en-US" sz="132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E6F934-DC0E-A4CD-461C-4EF5D1FC37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66" y="5836355"/>
            <a:ext cx="2325552" cy="7897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37D1F27-8676-2314-159A-A8986996E1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1260" y="5886555"/>
            <a:ext cx="1415248" cy="77874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7C1E975-16B6-6E45-2506-E585537EF5ED}"/>
              </a:ext>
            </a:extLst>
          </p:cNvPr>
          <p:cNvSpPr txBox="1"/>
          <p:nvPr/>
        </p:nvSpPr>
        <p:spPr>
          <a:xfrm>
            <a:off x="408288" y="5533013"/>
            <a:ext cx="36671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TRANSFORM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CHAIR INTO AN ERGONOMIC SEAT</a:t>
            </a:r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047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6F6BCD-208D-C8C7-489E-E1A041D3D721}"/>
              </a:ext>
            </a:extLst>
          </p:cNvPr>
          <p:cNvSpPr/>
          <p:nvPr/>
        </p:nvSpPr>
        <p:spPr>
          <a:xfrm>
            <a:off x="5804811" y="674586"/>
            <a:ext cx="3314269" cy="391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9CAE15-D51A-42BB-DEF4-E160CFD8AD15}"/>
              </a:ext>
            </a:extLst>
          </p:cNvPr>
          <p:cNvSpPr/>
          <p:nvPr/>
        </p:nvSpPr>
        <p:spPr>
          <a:xfrm>
            <a:off x="5361986" y="278662"/>
            <a:ext cx="3314269" cy="391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ECC8213-9BC3-4A84-8C3A-6DC3CADF7B47}"/>
              </a:ext>
            </a:extLst>
          </p:cNvPr>
          <p:cNvSpPr/>
          <p:nvPr/>
        </p:nvSpPr>
        <p:spPr>
          <a:xfrm>
            <a:off x="5967524" y="1"/>
            <a:ext cx="4023159" cy="154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85DECE-062B-8B07-60CE-56B61FB52424}"/>
              </a:ext>
            </a:extLst>
          </p:cNvPr>
          <p:cNvSpPr/>
          <p:nvPr/>
        </p:nvSpPr>
        <p:spPr>
          <a:xfrm>
            <a:off x="3" y="8828"/>
            <a:ext cx="3476568" cy="206032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8CD5BF-5895-1DBD-49ED-86A88FB71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3" y="298539"/>
            <a:ext cx="2065574" cy="1437277"/>
          </a:xfrm>
          <a:prstGeom prst="rect">
            <a:avLst/>
          </a:prstGeom>
        </p:spPr>
      </p:pic>
      <p:sp>
        <p:nvSpPr>
          <p:cNvPr id="22" name="Parallelogram 21">
            <a:extLst>
              <a:ext uri="{FF2B5EF4-FFF2-40B4-BE49-F238E27FC236}">
                <a16:creationId xmlns:a16="http://schemas.microsoft.com/office/drawing/2014/main" id="{8C9F4757-C23E-DCD3-155A-0A9DDE501587}"/>
              </a:ext>
            </a:extLst>
          </p:cNvPr>
          <p:cNvSpPr/>
          <p:nvPr/>
        </p:nvSpPr>
        <p:spPr>
          <a:xfrm>
            <a:off x="2986595" y="8828"/>
            <a:ext cx="1946119" cy="2167642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B9F4C6C-E232-C8D6-D9EB-320F2BE02C25}"/>
              </a:ext>
            </a:extLst>
          </p:cNvPr>
          <p:cNvCxnSpPr>
            <a:cxnSpLocks/>
          </p:cNvCxnSpPr>
          <p:nvPr/>
        </p:nvCxnSpPr>
        <p:spPr>
          <a:xfrm>
            <a:off x="0" y="8828"/>
            <a:ext cx="0" cy="772478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1853D099-0841-9274-EA4B-3846511FBC28}"/>
              </a:ext>
            </a:extLst>
          </p:cNvPr>
          <p:cNvSpPr/>
          <p:nvPr/>
        </p:nvSpPr>
        <p:spPr>
          <a:xfrm>
            <a:off x="5730263" y="1443172"/>
            <a:ext cx="3200940" cy="585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48AC04-7C3E-B5D9-C35D-0F4B8EA5EC72}"/>
              </a:ext>
            </a:extLst>
          </p:cNvPr>
          <p:cNvSpPr txBox="1"/>
          <p:nvPr/>
        </p:nvSpPr>
        <p:spPr>
          <a:xfrm>
            <a:off x="3210415" y="276630"/>
            <a:ext cx="6424186" cy="919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518145" algn="l"/>
              </a:tabLst>
            </a:pPr>
            <a:r>
              <a:rPr lang="en-US" sz="4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ORTHOPEDIC</a:t>
            </a:r>
            <a:endParaRPr lang="en-US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B47DCA-4733-E0D7-0A6F-55FF34B0DFAE}"/>
              </a:ext>
            </a:extLst>
          </p:cNvPr>
          <p:cNvSpPr txBox="1"/>
          <p:nvPr/>
        </p:nvSpPr>
        <p:spPr>
          <a:xfrm>
            <a:off x="3272705" y="735386"/>
            <a:ext cx="6694811" cy="13337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18145" algn="l"/>
              </a:tabLst>
            </a:pPr>
            <a:r>
              <a:rPr lang="en-US" sz="6000" b="1" dirty="0">
                <a:latin typeface="Arial Black" panose="020B0A04020102020204" pitchFamily="34" charset="0"/>
                <a:ea typeface="Calibri" panose="020F0502020204030204" pitchFamily="34" charset="0"/>
                <a:cs typeface="Poppins" panose="00000500000000000000" pitchFamily="2" charset="0"/>
              </a:rPr>
              <a:t>SEAT CUSHION</a:t>
            </a:r>
            <a:endParaRPr lang="en-US" sz="6000" b="1" dirty="0"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DA83E84-E7EC-E25D-E437-82509F0E0D6B}"/>
              </a:ext>
            </a:extLst>
          </p:cNvPr>
          <p:cNvCxnSpPr/>
          <p:nvPr/>
        </p:nvCxnSpPr>
        <p:spPr>
          <a:xfrm>
            <a:off x="0" y="0"/>
            <a:ext cx="10058400" cy="88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8A4D857-EC56-1717-4D07-E787D6CA00E7}"/>
              </a:ext>
            </a:extLst>
          </p:cNvPr>
          <p:cNvCxnSpPr>
            <a:cxnSpLocks/>
          </p:cNvCxnSpPr>
          <p:nvPr/>
        </p:nvCxnSpPr>
        <p:spPr>
          <a:xfrm>
            <a:off x="10048873" y="8828"/>
            <a:ext cx="0" cy="776410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64BD8EA3-55A8-22D4-A5CD-D87A534BDD9A}"/>
              </a:ext>
            </a:extLst>
          </p:cNvPr>
          <p:cNvSpPr/>
          <p:nvPr/>
        </p:nvSpPr>
        <p:spPr>
          <a:xfrm>
            <a:off x="0" y="6866400"/>
            <a:ext cx="10039346" cy="8971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D6671A-67BD-B61E-1DCB-AE3748664F99}"/>
              </a:ext>
            </a:extLst>
          </p:cNvPr>
          <p:cNvSpPr/>
          <p:nvPr/>
        </p:nvSpPr>
        <p:spPr>
          <a:xfrm>
            <a:off x="6595354" y="6866400"/>
            <a:ext cx="3447806" cy="8971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7ADB889A-6626-FD87-F4B2-73F6DE7B8DF8}"/>
              </a:ext>
            </a:extLst>
          </p:cNvPr>
          <p:cNvSpPr/>
          <p:nvPr/>
        </p:nvSpPr>
        <p:spPr>
          <a:xfrm>
            <a:off x="5967524" y="6866400"/>
            <a:ext cx="840211" cy="897172"/>
          </a:xfrm>
          <a:prstGeom prst="parallelogram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D40A7D-AEBC-138E-51D4-543F426B69E1}"/>
              </a:ext>
            </a:extLst>
          </p:cNvPr>
          <p:cNvSpPr txBox="1"/>
          <p:nvPr/>
        </p:nvSpPr>
        <p:spPr>
          <a:xfrm>
            <a:off x="5118566" y="7106804"/>
            <a:ext cx="5701771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518145" algn="l"/>
              </a:tabLst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www.Cloud9SeatCushion.com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F5770A-EF8B-4683-CB58-FB3BFCA96E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40" y="1323742"/>
            <a:ext cx="5868759" cy="58687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E60AF9-C640-15FA-2103-4126BF708197}"/>
              </a:ext>
            </a:extLst>
          </p:cNvPr>
          <p:cNvSpPr txBox="1"/>
          <p:nvPr/>
        </p:nvSpPr>
        <p:spPr>
          <a:xfrm>
            <a:off x="337258" y="3559564"/>
            <a:ext cx="2897733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Back Pain &amp; Sciatica Relief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Promotes Healthy Posture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Eliminates Pressure Points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Improve Blood Circulation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Relieves Stress &amp; Boost Energy</a:t>
            </a:r>
          </a:p>
          <a:p>
            <a:pPr>
              <a:lnSpc>
                <a:spcPct val="150000"/>
              </a:lnSpc>
              <a:buSzPct val="150000"/>
            </a:pPr>
            <a:endParaRPr lang="en-US" sz="99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959FE2-0DD7-4C96-78C0-DD32AEB4A381}"/>
              </a:ext>
            </a:extLst>
          </p:cNvPr>
          <p:cNvSpPr txBox="1"/>
          <p:nvPr/>
        </p:nvSpPr>
        <p:spPr>
          <a:xfrm>
            <a:off x="430558" y="2924020"/>
            <a:ext cx="284821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80" b="1" dirty="0">
                <a:latin typeface="Poppins" panose="00000500000000000000" pitchFamily="2" charset="0"/>
                <a:ea typeface="Times New Roman" panose="02020603050405020304" pitchFamily="18" charset="0"/>
              </a:rPr>
              <a:t>Ergonomic Design</a:t>
            </a:r>
          </a:p>
          <a:p>
            <a:r>
              <a:rPr lang="en-US" sz="1320" dirty="0">
                <a:latin typeface="Poppins" panose="00000500000000000000" pitchFamily="2" charset="0"/>
              </a:rPr>
              <a:t>For Cloud-Like Comfort</a:t>
            </a:r>
            <a:endParaRPr lang="en-US" sz="132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E6F934-DC0E-A4CD-461C-4EF5D1FC37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66" y="5836355"/>
            <a:ext cx="2325552" cy="7897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37D1F27-8676-2314-159A-A8986996E1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1260" y="5886555"/>
            <a:ext cx="1415248" cy="77874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7C1E975-16B6-6E45-2506-E585537EF5ED}"/>
              </a:ext>
            </a:extLst>
          </p:cNvPr>
          <p:cNvSpPr txBox="1"/>
          <p:nvPr/>
        </p:nvSpPr>
        <p:spPr>
          <a:xfrm>
            <a:off x="408288" y="5533013"/>
            <a:ext cx="36671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TRANSFORM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CHAIR INTO AN ERGONOMIC SEAT</a:t>
            </a:r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3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6F6BCD-208D-C8C7-489E-E1A041D3D721}"/>
              </a:ext>
            </a:extLst>
          </p:cNvPr>
          <p:cNvSpPr/>
          <p:nvPr/>
        </p:nvSpPr>
        <p:spPr>
          <a:xfrm>
            <a:off x="5804811" y="674586"/>
            <a:ext cx="3314269" cy="391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9CAE15-D51A-42BB-DEF4-E160CFD8AD15}"/>
              </a:ext>
            </a:extLst>
          </p:cNvPr>
          <p:cNvSpPr/>
          <p:nvPr/>
        </p:nvSpPr>
        <p:spPr>
          <a:xfrm>
            <a:off x="5361986" y="278662"/>
            <a:ext cx="3314269" cy="391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ECC8213-9BC3-4A84-8C3A-6DC3CADF7B47}"/>
              </a:ext>
            </a:extLst>
          </p:cNvPr>
          <p:cNvSpPr/>
          <p:nvPr/>
        </p:nvSpPr>
        <p:spPr>
          <a:xfrm>
            <a:off x="5967524" y="1"/>
            <a:ext cx="4023159" cy="154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85DECE-062B-8B07-60CE-56B61FB52424}"/>
              </a:ext>
            </a:extLst>
          </p:cNvPr>
          <p:cNvSpPr/>
          <p:nvPr/>
        </p:nvSpPr>
        <p:spPr>
          <a:xfrm>
            <a:off x="3" y="8828"/>
            <a:ext cx="3476568" cy="2060321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8CD5BF-5895-1DBD-49ED-86A88FB71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3" y="298539"/>
            <a:ext cx="2065574" cy="1437277"/>
          </a:xfrm>
          <a:prstGeom prst="rect">
            <a:avLst/>
          </a:prstGeom>
        </p:spPr>
      </p:pic>
      <p:sp>
        <p:nvSpPr>
          <p:cNvPr id="22" name="Parallelogram 21">
            <a:extLst>
              <a:ext uri="{FF2B5EF4-FFF2-40B4-BE49-F238E27FC236}">
                <a16:creationId xmlns:a16="http://schemas.microsoft.com/office/drawing/2014/main" id="{8C9F4757-C23E-DCD3-155A-0A9DDE501587}"/>
              </a:ext>
            </a:extLst>
          </p:cNvPr>
          <p:cNvSpPr/>
          <p:nvPr/>
        </p:nvSpPr>
        <p:spPr>
          <a:xfrm>
            <a:off x="2986595" y="8828"/>
            <a:ext cx="1946119" cy="2167642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B9F4C6C-E232-C8D6-D9EB-320F2BE02C25}"/>
              </a:ext>
            </a:extLst>
          </p:cNvPr>
          <p:cNvCxnSpPr>
            <a:cxnSpLocks/>
          </p:cNvCxnSpPr>
          <p:nvPr/>
        </p:nvCxnSpPr>
        <p:spPr>
          <a:xfrm>
            <a:off x="0" y="8828"/>
            <a:ext cx="0" cy="772478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1853D099-0841-9274-EA4B-3846511FBC28}"/>
              </a:ext>
            </a:extLst>
          </p:cNvPr>
          <p:cNvSpPr/>
          <p:nvPr/>
        </p:nvSpPr>
        <p:spPr>
          <a:xfrm>
            <a:off x="5730263" y="1443172"/>
            <a:ext cx="3200940" cy="585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79791A6-34B4-D465-FF7D-69B07DF32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095427" y="-14981"/>
            <a:ext cx="4657995" cy="688138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E724DC0-AFDB-1B52-4884-B399CE99E47F}"/>
              </a:ext>
            </a:extLst>
          </p:cNvPr>
          <p:cNvSpPr/>
          <p:nvPr/>
        </p:nvSpPr>
        <p:spPr>
          <a:xfrm>
            <a:off x="5169975" y="-14981"/>
            <a:ext cx="4583447" cy="687255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48AC04-7C3E-B5D9-C35D-0F4B8EA5EC72}"/>
              </a:ext>
            </a:extLst>
          </p:cNvPr>
          <p:cNvSpPr txBox="1"/>
          <p:nvPr/>
        </p:nvSpPr>
        <p:spPr>
          <a:xfrm>
            <a:off x="3210415" y="276630"/>
            <a:ext cx="6424186" cy="919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518145" algn="l"/>
              </a:tabLst>
            </a:pPr>
            <a:r>
              <a:rPr lang="en-US" sz="4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ORTHOPEDIC</a:t>
            </a:r>
            <a:endParaRPr lang="en-US" sz="4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B47DCA-4733-E0D7-0A6F-55FF34B0DFAE}"/>
              </a:ext>
            </a:extLst>
          </p:cNvPr>
          <p:cNvSpPr txBox="1"/>
          <p:nvPr/>
        </p:nvSpPr>
        <p:spPr>
          <a:xfrm>
            <a:off x="3272705" y="735386"/>
            <a:ext cx="6694811" cy="13337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18145" algn="l"/>
              </a:tabLst>
            </a:pPr>
            <a:r>
              <a:rPr lang="en-US" sz="6000" b="1" dirty="0">
                <a:latin typeface="Arial Black" panose="020B0A04020102020204" pitchFamily="34" charset="0"/>
                <a:ea typeface="Calibri" panose="020F0502020204030204" pitchFamily="34" charset="0"/>
                <a:cs typeface="Poppins" panose="00000500000000000000" pitchFamily="2" charset="0"/>
              </a:rPr>
              <a:t>SEAT CUSHION</a:t>
            </a:r>
            <a:endParaRPr lang="en-US" sz="6000" b="1" dirty="0"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DA83E84-E7EC-E25D-E437-82509F0E0D6B}"/>
              </a:ext>
            </a:extLst>
          </p:cNvPr>
          <p:cNvCxnSpPr/>
          <p:nvPr/>
        </p:nvCxnSpPr>
        <p:spPr>
          <a:xfrm>
            <a:off x="0" y="0"/>
            <a:ext cx="10058400" cy="88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8A4D857-EC56-1717-4D07-E787D6CA00E7}"/>
              </a:ext>
            </a:extLst>
          </p:cNvPr>
          <p:cNvCxnSpPr>
            <a:cxnSpLocks/>
          </p:cNvCxnSpPr>
          <p:nvPr/>
        </p:nvCxnSpPr>
        <p:spPr>
          <a:xfrm>
            <a:off x="10048873" y="8828"/>
            <a:ext cx="0" cy="776410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0CB7C069-62A9-98E6-AE4A-BAD49F773A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49" y="1126449"/>
            <a:ext cx="8492242" cy="63740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4BD8EA3-55A8-22D4-A5CD-D87A534BDD9A}"/>
              </a:ext>
            </a:extLst>
          </p:cNvPr>
          <p:cNvSpPr/>
          <p:nvPr/>
        </p:nvSpPr>
        <p:spPr>
          <a:xfrm>
            <a:off x="0" y="6866400"/>
            <a:ext cx="10039346" cy="89717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D6671A-67BD-B61E-1DCB-AE3748664F99}"/>
              </a:ext>
            </a:extLst>
          </p:cNvPr>
          <p:cNvSpPr/>
          <p:nvPr/>
        </p:nvSpPr>
        <p:spPr>
          <a:xfrm>
            <a:off x="6595354" y="6866400"/>
            <a:ext cx="3447806" cy="8971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7ADB889A-6626-FD87-F4B2-73F6DE7B8DF8}"/>
              </a:ext>
            </a:extLst>
          </p:cNvPr>
          <p:cNvSpPr/>
          <p:nvPr/>
        </p:nvSpPr>
        <p:spPr>
          <a:xfrm>
            <a:off x="5967524" y="6866400"/>
            <a:ext cx="840211" cy="897172"/>
          </a:xfrm>
          <a:prstGeom prst="parallelogram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D40A7D-AEBC-138E-51D4-543F426B69E1}"/>
              </a:ext>
            </a:extLst>
          </p:cNvPr>
          <p:cNvSpPr txBox="1"/>
          <p:nvPr/>
        </p:nvSpPr>
        <p:spPr>
          <a:xfrm>
            <a:off x="5118566" y="7106804"/>
            <a:ext cx="5701771" cy="41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518145" algn="l"/>
              </a:tabLst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www.Cloud9SeatCushion.com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1E614D8-9875-030E-18F2-0792389AF633}"/>
              </a:ext>
            </a:extLst>
          </p:cNvPr>
          <p:cNvSpPr txBox="1"/>
          <p:nvPr/>
        </p:nvSpPr>
        <p:spPr>
          <a:xfrm>
            <a:off x="944323" y="7041143"/>
            <a:ext cx="4417663" cy="586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18145" algn="l"/>
              </a:tabLst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Sit-On-Air™ Comfort Gel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3FC51913-AB2D-4C6C-9097-14F2AC30C001}"/>
              </a:ext>
            </a:extLst>
          </p:cNvPr>
          <p:cNvSpPr txBox="1"/>
          <p:nvPr/>
        </p:nvSpPr>
        <p:spPr>
          <a:xfrm rot="20566694">
            <a:off x="-358052" y="6920151"/>
            <a:ext cx="24812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Freestyle Script" panose="030804020302050B0404" pitchFamily="66" charset="0"/>
                <a:ea typeface="Arial" panose="020B0604020202020204" pitchFamily="34" charset="0"/>
                <a:cs typeface="Times New Roman" panose="02020603050405020304" pitchFamily="18" charset="0"/>
              </a:rPr>
              <a:t>Featuring</a:t>
            </a:r>
          </a:p>
        </p:txBody>
      </p:sp>
    </p:spTree>
    <p:extLst>
      <p:ext uri="{BB962C8B-B14F-4D97-AF65-F5344CB8AC3E}">
        <p14:creationId xmlns:p14="http://schemas.microsoft.com/office/powerpoint/2010/main" val="2427911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275177-7560-6494-1695-2AC983133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2665"/>
            <a:ext cx="10058400" cy="68597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914E5C-9177-923D-5224-DE40785AE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50" y="341278"/>
            <a:ext cx="8002508" cy="80025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AC83F8-0AA3-25FB-8476-078997AA85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13" y="1244376"/>
            <a:ext cx="2420498" cy="16842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566B8A1-8D83-44B8-3A02-ED282A518BE6}"/>
              </a:ext>
            </a:extLst>
          </p:cNvPr>
          <p:cNvSpPr txBox="1"/>
          <p:nvPr/>
        </p:nvSpPr>
        <p:spPr>
          <a:xfrm>
            <a:off x="290713" y="3260331"/>
            <a:ext cx="2897733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Back Pain &amp; Sciatica Relief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Promotes Healthy Posture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Eliminates Pressure Points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Improve Blood Circulation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Relieves Stress &amp; Boost Energy</a:t>
            </a:r>
          </a:p>
          <a:p>
            <a:pPr>
              <a:lnSpc>
                <a:spcPct val="150000"/>
              </a:lnSpc>
              <a:buSzPct val="150000"/>
            </a:pPr>
            <a:endParaRPr lang="en-US" sz="99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0F3832-6A3E-9F25-A264-2D37BE1DBB1A}"/>
              </a:ext>
            </a:extLst>
          </p:cNvPr>
          <p:cNvSpPr/>
          <p:nvPr/>
        </p:nvSpPr>
        <p:spPr>
          <a:xfrm>
            <a:off x="0" y="0"/>
            <a:ext cx="10058400" cy="91266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CEDC7E-5CFF-BC23-CACF-FE1C62EE2952}"/>
              </a:ext>
            </a:extLst>
          </p:cNvPr>
          <p:cNvSpPr txBox="1"/>
          <p:nvPr/>
        </p:nvSpPr>
        <p:spPr>
          <a:xfrm>
            <a:off x="0" y="177849"/>
            <a:ext cx="10058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Black" panose="020B0A04020102020204" pitchFamily="34" charset="0"/>
              </a:rPr>
              <a:t>The Most Comfortable Seat Cushion Ever!</a:t>
            </a:r>
          </a:p>
        </p:txBody>
      </p:sp>
    </p:spTree>
    <p:extLst>
      <p:ext uri="{BB962C8B-B14F-4D97-AF65-F5344CB8AC3E}">
        <p14:creationId xmlns:p14="http://schemas.microsoft.com/office/powerpoint/2010/main" val="1509989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4BB901-CBED-BE7C-B212-3093A2CF5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99" y="5681"/>
            <a:ext cx="10068499" cy="39825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728108-17EA-5972-143A-EF6C17AE591F}"/>
              </a:ext>
            </a:extLst>
          </p:cNvPr>
          <p:cNvSpPr txBox="1"/>
          <p:nvPr/>
        </p:nvSpPr>
        <p:spPr>
          <a:xfrm>
            <a:off x="2578201" y="1924497"/>
            <a:ext cx="74504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9600" kern="1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Seat Cushion </a:t>
            </a:r>
            <a:endParaRPr lang="en-US" sz="9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C55B8-4281-8151-B756-86B2EDDF8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37" y="4675766"/>
            <a:ext cx="1539953" cy="18166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62F34A-7D56-8226-7EDE-E8C13DEA0A3E}"/>
              </a:ext>
            </a:extLst>
          </p:cNvPr>
          <p:cNvSpPr txBox="1"/>
          <p:nvPr/>
        </p:nvSpPr>
        <p:spPr>
          <a:xfrm>
            <a:off x="5688723" y="1587780"/>
            <a:ext cx="4803835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96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</a:rPr>
              <a:t>THERAPEUTIC</a:t>
            </a:r>
            <a:r>
              <a:rPr lang="en-US" sz="1996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</a:rPr>
              <a:t> </a:t>
            </a:r>
            <a:endParaRPr lang="en-US" sz="1996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40E78E-2FF9-A68C-9BDA-B5ECF30BF77D}"/>
              </a:ext>
            </a:extLst>
          </p:cNvPr>
          <p:cNvSpPr txBox="1"/>
          <p:nvPr/>
        </p:nvSpPr>
        <p:spPr>
          <a:xfrm>
            <a:off x="6946548" y="200136"/>
            <a:ext cx="2845602" cy="570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53" dirty="0">
                <a:solidFill>
                  <a:schemeClr val="bg1"/>
                </a:solidFill>
                <a:latin typeface="Poppins" panose="00000500000000000000" pitchFamily="2" charset="0"/>
                <a:ea typeface="Calibri" panose="020F0502020204030204" pitchFamily="34" charset="0"/>
              </a:rPr>
              <a:t>So comfy, feels like you’re sitting on a cloud!</a:t>
            </a:r>
            <a:endParaRPr lang="en-US" sz="1553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E85FB9-98D4-6DC4-800F-204685A4E1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64" y="312501"/>
            <a:ext cx="2557391" cy="17794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4F6A9F2-FE75-81F0-EA18-1C2A08FA296A}"/>
              </a:ext>
            </a:extLst>
          </p:cNvPr>
          <p:cNvSpPr txBox="1"/>
          <p:nvPr/>
        </p:nvSpPr>
        <p:spPr>
          <a:xfrm>
            <a:off x="1366939" y="4417367"/>
            <a:ext cx="284821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80" b="1" dirty="0">
                <a:solidFill>
                  <a:srgbClr val="2E74B5"/>
                </a:solidFill>
                <a:latin typeface="Poppins" panose="00000500000000000000" pitchFamily="2" charset="0"/>
                <a:ea typeface="Times New Roman" panose="02020603050405020304" pitchFamily="18" charset="0"/>
              </a:rPr>
              <a:t>Ergonomic Design</a:t>
            </a:r>
          </a:p>
          <a:p>
            <a:r>
              <a:rPr lang="en-US" sz="1320" dirty="0">
                <a:solidFill>
                  <a:srgbClr val="2E74B5"/>
                </a:solidFill>
                <a:latin typeface="Poppins" panose="00000500000000000000" pitchFamily="2" charset="0"/>
              </a:rPr>
              <a:t>For Cloud-Like Comfort</a:t>
            </a:r>
            <a:endParaRPr lang="en-US" sz="132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5C7AC2-3AE0-2634-6363-5B35CD3FAC5D}"/>
              </a:ext>
            </a:extLst>
          </p:cNvPr>
          <p:cNvSpPr txBox="1"/>
          <p:nvPr/>
        </p:nvSpPr>
        <p:spPr>
          <a:xfrm>
            <a:off x="1662346" y="5022849"/>
            <a:ext cx="2897733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Back Pain &amp; Sciatica Relief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Promotes Healthy Posture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Eliminates Pressure Points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Improve Blood Circulation</a:t>
            </a:r>
          </a:p>
          <a:p>
            <a:pPr marL="235759" indent="-235759">
              <a:lnSpc>
                <a:spcPct val="150000"/>
              </a:lnSpc>
              <a:buSzPct val="150000"/>
              <a:buFont typeface="Wingdings" panose="05000000000000000000" pitchFamily="2" charset="2"/>
              <a:buChar char="ü"/>
            </a:pPr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Relieves Stress &amp; Boost Energy</a:t>
            </a:r>
          </a:p>
          <a:p>
            <a:pPr>
              <a:lnSpc>
                <a:spcPct val="150000"/>
              </a:lnSpc>
              <a:buSzPct val="150000"/>
            </a:pPr>
            <a:endParaRPr lang="en-US" sz="99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F191889-0E05-15FD-A5ED-41198BC21E94}"/>
              </a:ext>
            </a:extLst>
          </p:cNvPr>
          <p:cNvSpPr/>
          <p:nvPr/>
        </p:nvSpPr>
        <p:spPr>
          <a:xfrm>
            <a:off x="8334948" y="5446627"/>
            <a:ext cx="877454" cy="549741"/>
          </a:xfrm>
          <a:prstGeom prst="rect">
            <a:avLst/>
          </a:prstGeom>
          <a:solidFill>
            <a:schemeClr val="accent3">
              <a:lumMod val="20000"/>
              <a:lumOff val="8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96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F90025-D31A-D9FD-698A-46F3183098CB}"/>
              </a:ext>
            </a:extLst>
          </p:cNvPr>
          <p:cNvSpPr/>
          <p:nvPr/>
        </p:nvSpPr>
        <p:spPr>
          <a:xfrm>
            <a:off x="6303424" y="7211522"/>
            <a:ext cx="3764032" cy="514431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96"/>
          </a:p>
        </p:txBody>
      </p:sp>
      <p:sp>
        <p:nvSpPr>
          <p:cNvPr id="21" name="Parallelogram 20">
            <a:extLst>
              <a:ext uri="{FF2B5EF4-FFF2-40B4-BE49-F238E27FC236}">
                <a16:creationId xmlns:a16="http://schemas.microsoft.com/office/drawing/2014/main" id="{9859DF5D-59D7-ACF4-2A4B-DA6202BAF065}"/>
              </a:ext>
            </a:extLst>
          </p:cNvPr>
          <p:cNvSpPr/>
          <p:nvPr/>
        </p:nvSpPr>
        <p:spPr>
          <a:xfrm>
            <a:off x="5979359" y="7214109"/>
            <a:ext cx="429570" cy="514431"/>
          </a:xfrm>
          <a:prstGeom prst="parallelogram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96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8DEA89-7A28-854D-F3F6-DEC824442EBB}"/>
              </a:ext>
            </a:extLst>
          </p:cNvPr>
          <p:cNvSpPr txBox="1"/>
          <p:nvPr/>
        </p:nvSpPr>
        <p:spPr>
          <a:xfrm>
            <a:off x="6360995" y="7283765"/>
            <a:ext cx="3489105" cy="392095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1073"/>
              </a:lnSpc>
            </a:pPr>
            <a:endParaRPr lang="en-US" sz="1320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1073"/>
              </a:lnSpc>
            </a:pPr>
            <a:r>
              <a:rPr lang="en-US" sz="181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www.Cloud9SeatCushion.com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43E051C-DBD5-9D96-F4B4-F556716095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296" y="6732659"/>
            <a:ext cx="2325552" cy="7897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B40E01E-4C23-3218-C5FC-1D7E59F5FC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4831" y="6743675"/>
            <a:ext cx="1415248" cy="7787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C935401-D82F-26DC-1E2C-FAF416BB9F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19" y="3295975"/>
            <a:ext cx="5517456" cy="414122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7C9818F-5CDD-21A9-8BB4-2C6B8A5CDC1D}"/>
              </a:ext>
            </a:extLst>
          </p:cNvPr>
          <p:cNvSpPr txBox="1"/>
          <p:nvPr/>
        </p:nvSpPr>
        <p:spPr>
          <a:xfrm>
            <a:off x="4411156" y="3133269"/>
            <a:ext cx="4803835" cy="586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335292" algn="l"/>
              </a:tabLst>
            </a:pPr>
            <a:r>
              <a:rPr lang="en-US" sz="2400" b="1" i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Sit-On-Air™ Comfort Gel</a:t>
            </a:r>
            <a:endParaRPr lang="en-US" sz="2400" b="1" i="1" dirty="0">
              <a:solidFill>
                <a:srgbClr val="00B05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0A58DEE-EB28-F9FD-12C8-51956DC0B628}"/>
              </a:ext>
            </a:extLst>
          </p:cNvPr>
          <p:cNvCxnSpPr>
            <a:cxnSpLocks/>
          </p:cNvCxnSpPr>
          <p:nvPr/>
        </p:nvCxnSpPr>
        <p:spPr>
          <a:xfrm>
            <a:off x="10058400" y="53178"/>
            <a:ext cx="18113" cy="77497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42EE144-CA93-1507-4EB8-DFB84566F261}"/>
              </a:ext>
            </a:extLst>
          </p:cNvPr>
          <p:cNvCxnSpPr>
            <a:cxnSpLocks/>
          </p:cNvCxnSpPr>
          <p:nvPr/>
        </p:nvCxnSpPr>
        <p:spPr>
          <a:xfrm>
            <a:off x="-10101" y="22697"/>
            <a:ext cx="10101" cy="778018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B976899-FBD6-D043-89E2-4C88B6799BE6}"/>
              </a:ext>
            </a:extLst>
          </p:cNvPr>
          <p:cNvCxnSpPr>
            <a:cxnSpLocks/>
          </p:cNvCxnSpPr>
          <p:nvPr/>
        </p:nvCxnSpPr>
        <p:spPr>
          <a:xfrm>
            <a:off x="0" y="7749702"/>
            <a:ext cx="101063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C8CF3D5-E7BC-7864-2DDC-A672842DA21D}"/>
              </a:ext>
            </a:extLst>
          </p:cNvPr>
          <p:cNvCxnSpPr>
            <a:cxnSpLocks/>
          </p:cNvCxnSpPr>
          <p:nvPr/>
        </p:nvCxnSpPr>
        <p:spPr>
          <a:xfrm>
            <a:off x="-47976" y="0"/>
            <a:ext cx="101063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155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B199FC-294F-6B46-FB0F-4F33B5EC5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3886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37C7CD-883C-1039-927D-B8C02A36B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13" y="294433"/>
            <a:ext cx="2089606" cy="1454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D5ED69-E708-8710-DC62-E2F66BF16EF7}"/>
              </a:ext>
            </a:extLst>
          </p:cNvPr>
          <p:cNvSpPr txBox="1"/>
          <p:nvPr/>
        </p:nvSpPr>
        <p:spPr>
          <a:xfrm>
            <a:off x="3245266" y="626419"/>
            <a:ext cx="665832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kern="1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Seat Cushion </a:t>
            </a:r>
            <a:endParaRPr lang="en-US" sz="88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0EE6A2-F454-5074-8E27-74C4355BF2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79" y="2872574"/>
            <a:ext cx="6348696" cy="47651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9431F1-B19E-127A-F7D8-1BF69E8B1BAD}"/>
              </a:ext>
            </a:extLst>
          </p:cNvPr>
          <p:cNvSpPr txBox="1"/>
          <p:nvPr/>
        </p:nvSpPr>
        <p:spPr>
          <a:xfrm>
            <a:off x="5721629" y="294433"/>
            <a:ext cx="48038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</a:rPr>
              <a:t>THERAPEUTIC</a:t>
            </a:r>
            <a:r>
              <a:rPr lang="en-US" sz="1996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</a:rPr>
              <a:t> </a:t>
            </a:r>
            <a:endParaRPr lang="en-US" sz="1996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E67276-6E16-FFA1-BF72-03B7C147D350}"/>
              </a:ext>
            </a:extLst>
          </p:cNvPr>
          <p:cNvSpPr txBox="1"/>
          <p:nvPr/>
        </p:nvSpPr>
        <p:spPr>
          <a:xfrm>
            <a:off x="4365436" y="1779620"/>
            <a:ext cx="4803835" cy="586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tabLst>
                <a:tab pos="335292" algn="l"/>
              </a:tabLst>
            </a:pPr>
            <a:r>
              <a:rPr lang="en-US" sz="2400" b="1" i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Sit-On-Air™ Comfort Gel</a:t>
            </a:r>
            <a:endParaRPr lang="en-US" sz="2400" b="1" i="1" dirty="0">
              <a:solidFill>
                <a:srgbClr val="00B05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500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56954DB-6200-350B-CEF8-C33C54CE0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0359" y="102042"/>
            <a:ext cx="10576560" cy="752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37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1D66F39-9E6D-C068-5529-BF7081F93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229447"/>
            <a:ext cx="9403080" cy="731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69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209</TotalTime>
  <Words>184</Words>
  <Application>Microsoft Office PowerPoint</Application>
  <PresentationFormat>Custom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Freestyle Script</vt:lpstr>
      <vt:lpstr>Impact</vt:lpstr>
      <vt:lpstr>Poppins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Bob Collins</dc:creator>
  <cp:lastModifiedBy>Bob Collins</cp:lastModifiedBy>
  <cp:revision>44</cp:revision>
  <cp:lastPrinted>2023-02-03T13:34:21Z</cp:lastPrinted>
  <dcterms:created xsi:type="dcterms:W3CDTF">2023-01-30T12:27:44Z</dcterms:created>
  <dcterms:modified xsi:type="dcterms:W3CDTF">2023-05-24T19:02:42Z</dcterms:modified>
</cp:coreProperties>
</file>